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4" r:id="rId10"/>
    <p:sldId id="263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89E8-36F9-4B16-9981-8D3DDAA1140F}" type="datetimeFigureOut">
              <a:rPr lang="de-DE" smtClean="0"/>
              <a:t>23.04.2021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7510-3EF5-4C87-A787-01F216929B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983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89E8-36F9-4B16-9981-8D3DDAA1140F}" type="datetimeFigureOut">
              <a:rPr lang="de-DE" smtClean="0"/>
              <a:t>23.04.2021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7510-3EF5-4C87-A787-01F216929B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38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89E8-36F9-4B16-9981-8D3DDAA1140F}" type="datetimeFigureOut">
              <a:rPr lang="de-DE" smtClean="0"/>
              <a:t>23.04.2021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7510-3EF5-4C87-A787-01F216929B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87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89E8-36F9-4B16-9981-8D3DDAA1140F}" type="datetimeFigureOut">
              <a:rPr lang="de-DE" smtClean="0"/>
              <a:t>23.04.2021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7510-3EF5-4C87-A787-01F216929B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8311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89E8-36F9-4B16-9981-8D3DDAA1140F}" type="datetimeFigureOut">
              <a:rPr lang="de-DE" smtClean="0"/>
              <a:t>23.04.2021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7510-3EF5-4C87-A787-01F216929B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1198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89E8-36F9-4B16-9981-8D3DDAA1140F}" type="datetimeFigureOut">
              <a:rPr lang="de-DE" smtClean="0"/>
              <a:t>23.04.2021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7510-3EF5-4C87-A787-01F216929B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0774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89E8-36F9-4B16-9981-8D3DDAA1140F}" type="datetimeFigureOut">
              <a:rPr lang="de-DE" smtClean="0"/>
              <a:t>23.04.2021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7510-3EF5-4C87-A787-01F216929B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8836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89E8-36F9-4B16-9981-8D3DDAA1140F}" type="datetimeFigureOut">
              <a:rPr lang="de-DE" smtClean="0"/>
              <a:t>23.04.2021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7510-3EF5-4C87-A787-01F216929B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104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89E8-36F9-4B16-9981-8D3DDAA1140F}" type="datetimeFigureOut">
              <a:rPr lang="de-DE" smtClean="0"/>
              <a:t>23.04.2021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7510-3EF5-4C87-A787-01F216929B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437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89E8-36F9-4B16-9981-8D3DDAA1140F}" type="datetimeFigureOut">
              <a:rPr lang="de-DE" smtClean="0"/>
              <a:t>23.04.2021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7510-3EF5-4C87-A787-01F216929B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9645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89E8-36F9-4B16-9981-8D3DDAA1140F}" type="datetimeFigureOut">
              <a:rPr lang="de-DE" smtClean="0"/>
              <a:t>23.04.2021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7510-3EF5-4C87-A787-01F216929B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0123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389E8-36F9-4B16-9981-8D3DDAA1140F}" type="datetimeFigureOut">
              <a:rPr lang="de-DE" smtClean="0"/>
              <a:t>23.04.2021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57510-3EF5-4C87-A787-01F216929B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407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mzn.to/3gYLYM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amzn.to/2Wo5Hvt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/>
        </p:nvSpPr>
        <p:spPr>
          <a:xfrm>
            <a:off x="2616286" y="2343150"/>
            <a:ext cx="7346864" cy="19947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e-DE" sz="18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[Bitte </a:t>
            </a:r>
            <a:r>
              <a:rPr lang="de-DE" sz="18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 </a:t>
            </a:r>
            <a:r>
              <a:rPr lang="de-DE" sz="1800" b="1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myPlus</a:t>
            </a:r>
            <a:r>
              <a:rPr lang="de-DE" sz="18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 Menü einbauen </a:t>
            </a:r>
            <a:br>
              <a:rPr lang="de-DE" sz="18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8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(zweiter Punkt, hinter </a:t>
            </a:r>
            <a:r>
              <a:rPr lang="de-DE" sz="1800" dirty="0" err="1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myPlus</a:t>
            </a:r>
            <a:r>
              <a:rPr lang="de-DE" sz="18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Bei allen folgenden Menü-Punkten eine Inhaltsseite]:</a:t>
            </a:r>
          </a:p>
          <a:p>
            <a:pPr algn="ctr"/>
            <a:endParaRPr lang="de-DE" sz="2800" b="1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8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Holding-Struktur </a:t>
            </a:r>
            <a:endParaRPr lang="de-DE" sz="24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276350" y="4337875"/>
            <a:ext cx="21717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Menü: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MyPlus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Holding-Struktur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Dr. Wings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Pressemeldungen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Kontakt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51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gerundetes Rechteck 2"/>
          <p:cNvSpPr/>
          <p:nvPr/>
        </p:nvSpPr>
        <p:spPr>
          <a:xfrm>
            <a:off x="838200" y="504825"/>
            <a:ext cx="10267950" cy="88582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Gesund an Leib und </a:t>
            </a:r>
            <a:r>
              <a:rPr lang="de-DE" sz="20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Finanzen</a:t>
            </a:r>
            <a:br>
              <a:rPr lang="de-DE" sz="20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Gesundheit und Einkommen fördern</a:t>
            </a:r>
            <a:endParaRPr lang="de-D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1390650" y="1890711"/>
            <a:ext cx="2647950" cy="155257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Gesundheits-Interessierte</a:t>
            </a:r>
          </a:p>
          <a:p>
            <a:pPr algn="ctr"/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Privat-Personen</a:t>
            </a:r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7562850" y="1890711"/>
            <a:ext cx="2533650" cy="155257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300"/>
              </a:spcBef>
            </a:pP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</a:t>
            </a:r>
          </a:p>
          <a:p>
            <a:pPr algn="ctr">
              <a:spcBef>
                <a:spcPts val="300"/>
              </a:spcBef>
            </a:pP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Vereine</a:t>
            </a:r>
          </a:p>
          <a:p>
            <a:pPr algn="ctr">
              <a:spcBef>
                <a:spcPts val="300"/>
              </a:spcBef>
            </a:pP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Stiftungen</a:t>
            </a:r>
            <a:b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(mit vielen Privatkunden)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5972175" y="4676774"/>
            <a:ext cx="2495551" cy="1762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Durch Vermittlung der Produkte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weitere Einnahme-Quellen erschließen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9058275" y="4667250"/>
            <a:ext cx="2781300" cy="1771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Mitarbeiter-Gesundheits-Förderung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im Betrieblichen Gesundheits-Management</a:t>
            </a:r>
            <a:r>
              <a:rPr lang="de-DE" dirty="0" smtClean="0"/>
              <a:t>.</a:t>
            </a:r>
            <a:endParaRPr lang="de-DE" dirty="0"/>
          </a:p>
        </p:txBody>
      </p:sp>
      <p:cxnSp>
        <p:nvCxnSpPr>
          <p:cNvPr id="9" name="Gerade Verbindung mit Pfeil 8"/>
          <p:cNvCxnSpPr>
            <a:stCxn id="5" idx="2"/>
            <a:endCxn id="6" idx="0"/>
          </p:cNvCxnSpPr>
          <p:nvPr/>
        </p:nvCxnSpPr>
        <p:spPr>
          <a:xfrm flipH="1">
            <a:off x="7219951" y="3443286"/>
            <a:ext cx="1609724" cy="1233488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5" idx="2"/>
            <a:endCxn id="7" idx="0"/>
          </p:cNvCxnSpPr>
          <p:nvPr/>
        </p:nvCxnSpPr>
        <p:spPr>
          <a:xfrm>
            <a:off x="8829675" y="3443286"/>
            <a:ext cx="1619250" cy="1223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hteck 11"/>
          <p:cNvSpPr/>
          <p:nvPr/>
        </p:nvSpPr>
        <p:spPr>
          <a:xfrm>
            <a:off x="409575" y="4667250"/>
            <a:ext cx="2505075" cy="1762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Eigene und fremde Gesundheit fördern.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Positive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Erfahrungen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über Empfehlung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teilen</a:t>
            </a:r>
            <a:r>
              <a:rPr lang="de-DE" b="1" dirty="0" smtClean="0"/>
              <a:t>.</a:t>
            </a:r>
            <a:endParaRPr lang="de-DE" b="1" dirty="0"/>
          </a:p>
        </p:txBody>
      </p:sp>
      <p:sp>
        <p:nvSpPr>
          <p:cNvPr id="13" name="Rechteck 12"/>
          <p:cNvSpPr/>
          <p:nvPr/>
        </p:nvSpPr>
        <p:spPr>
          <a:xfrm>
            <a:off x="3371849" y="4695823"/>
            <a:ext cx="2133601" cy="17526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Weiteres Einkommen aufbauen durch Produkt-Vermittlung.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Gerade Verbindung mit Pfeil 14"/>
          <p:cNvCxnSpPr>
            <a:stCxn id="4" idx="2"/>
            <a:endCxn id="12" idx="0"/>
          </p:cNvCxnSpPr>
          <p:nvPr/>
        </p:nvCxnSpPr>
        <p:spPr>
          <a:xfrm flipH="1">
            <a:off x="1662113" y="3443286"/>
            <a:ext cx="1052512" cy="1223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>
            <a:stCxn id="4" idx="2"/>
            <a:endCxn id="13" idx="0"/>
          </p:cNvCxnSpPr>
          <p:nvPr/>
        </p:nvCxnSpPr>
        <p:spPr>
          <a:xfrm>
            <a:off x="2714625" y="3443286"/>
            <a:ext cx="1724025" cy="12525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>
            <a:stCxn id="3" idx="2"/>
            <a:endCxn id="4" idx="0"/>
          </p:cNvCxnSpPr>
          <p:nvPr/>
        </p:nvCxnSpPr>
        <p:spPr>
          <a:xfrm flipH="1">
            <a:off x="2714625" y="1390651"/>
            <a:ext cx="3257550" cy="5000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endCxn id="5" idx="0"/>
          </p:cNvCxnSpPr>
          <p:nvPr/>
        </p:nvCxnSpPr>
        <p:spPr>
          <a:xfrm>
            <a:off x="5972175" y="1376362"/>
            <a:ext cx="2857500" cy="514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14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314700" y="361950"/>
            <a:ext cx="3509963" cy="1528763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MyPlus</a:t>
            </a:r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GmbH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Holding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Gerader Verbinder 7"/>
          <p:cNvCxnSpPr/>
          <p:nvPr/>
        </p:nvCxnSpPr>
        <p:spPr>
          <a:xfrm flipV="1">
            <a:off x="1514474" y="2181226"/>
            <a:ext cx="9307117" cy="16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/>
          <p:cNvSpPr/>
          <p:nvPr/>
        </p:nvSpPr>
        <p:spPr>
          <a:xfrm>
            <a:off x="8139113" y="665560"/>
            <a:ext cx="2066925" cy="914400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Dr-wings.de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Gerader Verbinder 12"/>
          <p:cNvCxnSpPr>
            <a:stCxn id="2" idx="3"/>
            <a:endCxn id="11" idx="1"/>
          </p:cNvCxnSpPr>
          <p:nvPr/>
        </p:nvCxnSpPr>
        <p:spPr>
          <a:xfrm flipV="1">
            <a:off x="6824663" y="1122760"/>
            <a:ext cx="1314450" cy="35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bgerundetes Rechteck 14"/>
          <p:cNvSpPr/>
          <p:nvPr/>
        </p:nvSpPr>
        <p:spPr>
          <a:xfrm>
            <a:off x="258362" y="2824163"/>
            <a:ext cx="2647951" cy="9144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MyGreenPower.plus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3540917" y="2786065"/>
            <a:ext cx="3057525" cy="1126332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MyHealthy.plus</a:t>
            </a:r>
            <a:endParaRPr lang="de-DE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Desktop   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App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6986587" y="2733676"/>
            <a:ext cx="2466975" cy="890587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MyMoney.plus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Gerade Verbindung mit Pfeil 22"/>
          <p:cNvCxnSpPr/>
          <p:nvPr/>
        </p:nvCxnSpPr>
        <p:spPr>
          <a:xfrm>
            <a:off x="1514474" y="2195514"/>
            <a:ext cx="1" cy="6143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endCxn id="16" idx="0"/>
          </p:cNvCxnSpPr>
          <p:nvPr/>
        </p:nvCxnSpPr>
        <p:spPr>
          <a:xfrm>
            <a:off x="5069679" y="2219877"/>
            <a:ext cx="1" cy="5661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/>
          <p:cNvCxnSpPr>
            <a:stCxn id="2" idx="2"/>
          </p:cNvCxnSpPr>
          <p:nvPr/>
        </p:nvCxnSpPr>
        <p:spPr>
          <a:xfrm flipH="1">
            <a:off x="5069679" y="1890713"/>
            <a:ext cx="3" cy="31908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40"/>
          <p:cNvCxnSpPr/>
          <p:nvPr/>
        </p:nvCxnSpPr>
        <p:spPr>
          <a:xfrm flipH="1">
            <a:off x="8220075" y="2209802"/>
            <a:ext cx="9526" cy="4952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bgerundetes Rechteck 41"/>
          <p:cNvSpPr/>
          <p:nvPr/>
        </p:nvSpPr>
        <p:spPr>
          <a:xfrm>
            <a:off x="9736932" y="2733676"/>
            <a:ext cx="2169318" cy="919163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Weitere Start-ups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Gerade Verbindung mit Pfeil 43"/>
          <p:cNvCxnSpPr>
            <a:endCxn id="42" idx="0"/>
          </p:cNvCxnSpPr>
          <p:nvPr/>
        </p:nvCxnSpPr>
        <p:spPr>
          <a:xfrm>
            <a:off x="10814746" y="2189561"/>
            <a:ext cx="6845" cy="5441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r Verbinder 51"/>
          <p:cNvCxnSpPr>
            <a:endCxn id="16" idx="2"/>
          </p:cNvCxnSpPr>
          <p:nvPr/>
        </p:nvCxnSpPr>
        <p:spPr>
          <a:xfrm>
            <a:off x="5069679" y="3342086"/>
            <a:ext cx="1" cy="57031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r Verbinder 70"/>
          <p:cNvCxnSpPr>
            <a:stCxn id="16" idx="1"/>
            <a:endCxn id="16" idx="3"/>
          </p:cNvCxnSpPr>
          <p:nvPr/>
        </p:nvCxnSpPr>
        <p:spPr>
          <a:xfrm>
            <a:off x="3540917" y="3349231"/>
            <a:ext cx="30575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Abgerundetes Rechteck 72"/>
          <p:cNvSpPr/>
          <p:nvPr/>
        </p:nvSpPr>
        <p:spPr>
          <a:xfrm>
            <a:off x="258362" y="4568163"/>
            <a:ext cx="2647951" cy="92392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myLifeChange.plus</a:t>
            </a:r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4" name="Grafik 7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219" y="4540185"/>
            <a:ext cx="694660" cy="976965"/>
          </a:xfrm>
          <a:prstGeom prst="rect">
            <a:avLst/>
          </a:prstGeom>
        </p:spPr>
      </p:pic>
      <p:sp>
        <p:nvSpPr>
          <p:cNvPr id="75" name="Rectangle 1"/>
          <p:cNvSpPr>
            <a:spLocks noChangeArrowheads="1"/>
          </p:cNvSpPr>
          <p:nvPr/>
        </p:nvSpPr>
        <p:spPr bwMode="auto">
          <a:xfrm>
            <a:off x="3540917" y="4001155"/>
            <a:ext cx="1228725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200" u="sng" dirty="0" smtClean="0">
                <a:solidFill>
                  <a:srgbClr val="954F7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</a:t>
            </a:r>
            <a:r>
              <a:rPr lang="de-DE" sz="1200" u="sng" dirty="0">
                <a:solidFill>
                  <a:srgbClr val="954F7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</a:t>
            </a:r>
            <a:r>
              <a:rPr lang="de-DE" sz="1200" u="sng" dirty="0" smtClean="0">
                <a:solidFill>
                  <a:srgbClr val="954F7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amzn.to/3gYLYMm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endParaRPr kumimoji="0" lang="de-DE" altLang="de-D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76" name="Grafik 7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5832" y="4520007"/>
            <a:ext cx="694380" cy="997143"/>
          </a:xfrm>
          <a:prstGeom prst="rect">
            <a:avLst/>
          </a:prstGeom>
        </p:spPr>
      </p:pic>
      <p:sp>
        <p:nvSpPr>
          <p:cNvPr id="77" name="Textfeld 5"/>
          <p:cNvSpPr txBox="1"/>
          <p:nvPr/>
        </p:nvSpPr>
        <p:spPr>
          <a:xfrm>
            <a:off x="5229345" y="3912397"/>
            <a:ext cx="12451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/>
            <a:r>
              <a:rPr lang="de-DE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de-DE" sz="1200" u="sng" dirty="0">
                <a:solidFill>
                  <a:srgbClr val="954F72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</a:t>
            </a:r>
            <a:r>
              <a:rPr lang="de-DE" sz="1200" u="sng" dirty="0" smtClean="0">
                <a:solidFill>
                  <a:srgbClr val="954F72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amzn.to/2Wo5Hvt</a:t>
            </a:r>
            <a:endParaRPr lang="de-D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9" name="Gerader Verbinder 78"/>
          <p:cNvCxnSpPr>
            <a:stCxn id="16" idx="1"/>
          </p:cNvCxnSpPr>
          <p:nvPr/>
        </p:nvCxnSpPr>
        <p:spPr>
          <a:xfrm flipH="1">
            <a:off x="3190875" y="3349231"/>
            <a:ext cx="350042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r Verbinder 80"/>
          <p:cNvCxnSpPr/>
          <p:nvPr/>
        </p:nvCxnSpPr>
        <p:spPr>
          <a:xfrm>
            <a:off x="3190875" y="3342086"/>
            <a:ext cx="0" cy="92067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r Verbinder 82"/>
          <p:cNvCxnSpPr/>
          <p:nvPr/>
        </p:nvCxnSpPr>
        <p:spPr>
          <a:xfrm flipH="1">
            <a:off x="1582337" y="4262765"/>
            <a:ext cx="160853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mit Pfeil 84"/>
          <p:cNvCxnSpPr>
            <a:endCxn id="73" idx="0"/>
          </p:cNvCxnSpPr>
          <p:nvPr/>
        </p:nvCxnSpPr>
        <p:spPr>
          <a:xfrm>
            <a:off x="1582337" y="4262765"/>
            <a:ext cx="1" cy="30539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mit Pfeil 88"/>
          <p:cNvCxnSpPr>
            <a:stCxn id="73" idx="3"/>
            <a:endCxn id="74" idx="1"/>
          </p:cNvCxnSpPr>
          <p:nvPr/>
        </p:nvCxnSpPr>
        <p:spPr>
          <a:xfrm flipV="1">
            <a:off x="2906313" y="5028668"/>
            <a:ext cx="782906" cy="14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mit Pfeil 94"/>
          <p:cNvCxnSpPr>
            <a:stCxn id="74" idx="3"/>
            <a:endCxn id="76" idx="1"/>
          </p:cNvCxnSpPr>
          <p:nvPr/>
        </p:nvCxnSpPr>
        <p:spPr>
          <a:xfrm flipV="1">
            <a:off x="4383879" y="5018579"/>
            <a:ext cx="1031953" cy="1008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Abgerundetes Rechteck 99"/>
          <p:cNvSpPr/>
          <p:nvPr/>
        </p:nvSpPr>
        <p:spPr>
          <a:xfrm>
            <a:off x="6986587" y="4607383"/>
            <a:ext cx="2750345" cy="82239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Shop</a:t>
            </a:r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3" name="Gerade Verbindung mit Pfeil 102"/>
          <p:cNvCxnSpPr>
            <a:stCxn id="76" idx="3"/>
            <a:endCxn id="100" idx="1"/>
          </p:cNvCxnSpPr>
          <p:nvPr/>
        </p:nvCxnSpPr>
        <p:spPr>
          <a:xfrm flipV="1">
            <a:off x="6110212" y="5018578"/>
            <a:ext cx="876375" cy="1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Ellipse 106"/>
          <p:cNvSpPr/>
          <p:nvPr/>
        </p:nvSpPr>
        <p:spPr>
          <a:xfrm>
            <a:off x="4713684" y="5717906"/>
            <a:ext cx="7296150" cy="1106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Bietet  auf der Basis des Vertriebs über  Empfehlungen 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Gesundheit an </a:t>
            </a:r>
            <a:b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Leib und Finanzen</a:t>
            </a:r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9" name="Gerade Verbindung mit Pfeil 108"/>
          <p:cNvCxnSpPr>
            <a:stCxn id="100" idx="2"/>
            <a:endCxn id="107" idx="0"/>
          </p:cNvCxnSpPr>
          <p:nvPr/>
        </p:nvCxnSpPr>
        <p:spPr>
          <a:xfrm flipH="1">
            <a:off x="8361759" y="5429773"/>
            <a:ext cx="1" cy="288133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hteck 124"/>
          <p:cNvSpPr/>
          <p:nvPr/>
        </p:nvSpPr>
        <p:spPr>
          <a:xfrm>
            <a:off x="859030" y="5717906"/>
            <a:ext cx="1446613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Realisierte Websites</a:t>
            </a: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5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676525" y="2257425"/>
            <a:ext cx="752474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[Bitte </a:t>
            </a:r>
            <a:r>
              <a:rPr lang="de-DE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 </a:t>
            </a:r>
            <a:r>
              <a:rPr lang="de-DE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„Learning Shop“ </a:t>
            </a:r>
            <a:r>
              <a:rPr lang="de-DE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 Menü einbauen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endParaRPr lang="de-DE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de-DE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das „Learning Shop“-Menü (erster Menü-Punkt) 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de-DE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aber auch noch mal </a:t>
            </a:r>
            <a:r>
              <a:rPr lang="de-DE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 hinter Menü-Punkt „Learning Shop“:]</a:t>
            </a:r>
            <a:br>
              <a:rPr lang="de-DE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„Shop-Struktur“</a:t>
            </a:r>
            <a:endParaRPr lang="de-DE" sz="24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85800" y="3648074"/>
            <a:ext cx="2990850" cy="2854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Menü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de-DE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Shop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de-DE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Shop-Struktur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de-DE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de-DE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de-DE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de-DE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Lern- und Kaufprozess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de-DE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Gesund an Leib und Finanzen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de-DE" dirty="0" err="1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MyHealthy.plus</a:t>
            </a:r>
            <a:endParaRPr lang="de-DE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de-DE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usw.</a:t>
            </a:r>
            <a:endParaRPr lang="de-DE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85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33475" y="685800"/>
            <a:ext cx="10448925" cy="68579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Shop-Struktur</a:t>
            </a: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133475" y="2149793"/>
            <a:ext cx="2409824" cy="119062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Themen</a:t>
            </a:r>
            <a:b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(siehe Bücher: </a:t>
            </a:r>
            <a:b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Die Kunst, jung zu bleiben)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133475" y="4010025"/>
            <a:ext cx="2495549" cy="125729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Zielgruppen</a:t>
            </a:r>
            <a:b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(können sowohl Käufer als auch Produkt-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Empfehler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sein.)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3657599" y="2305049"/>
            <a:ext cx="1695449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Basics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5467348" y="2305049"/>
            <a:ext cx="197167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Ernährung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7553322" y="2330767"/>
            <a:ext cx="2305050" cy="8886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Bewegung und Sport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10048872" y="2330767"/>
            <a:ext cx="1914528" cy="10191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Weitere Themen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5710237" y="4178617"/>
            <a:ext cx="1924050" cy="9648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Betriebe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3767137" y="4152899"/>
            <a:ext cx="1804987" cy="9905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Private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7772400" y="4152898"/>
            <a:ext cx="2085972" cy="10510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Sport-vereine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9996485" y="4207189"/>
            <a:ext cx="2128840" cy="9744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Sonstige Zielgruppen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87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57550" y="2266949"/>
            <a:ext cx="538162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[Bitte </a:t>
            </a:r>
            <a:r>
              <a:rPr lang="de-DE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 „Learning Shop“ </a:t>
            </a:r>
            <a:r>
              <a:rPr lang="de-DE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 Menü einbauen: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de-DE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Hinter Menü-Punkt „Shop-Struktur“ (neu) die 2 folgenden Folien]</a:t>
            </a:r>
          </a:p>
          <a:p>
            <a:pPr algn="ctr"/>
            <a:endParaRPr lang="de-DE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de-DE" sz="2000" b="1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de-DE" sz="20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20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de-DE" sz="20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de-DE" sz="20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45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800101" y="419100"/>
            <a:ext cx="10848974" cy="6762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b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114426" y="2071687"/>
            <a:ext cx="3076574" cy="1676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Produkt-Buffet</a:t>
            </a:r>
            <a:b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 Thema,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z.B. für „Basics“: Darmkraft, Ballaststoff-Komplex, Enzymkraft und BEMER-Matte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5848350" y="1890712"/>
            <a:ext cx="5153025" cy="20383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  Produkt</a:t>
            </a:r>
          </a:p>
          <a:p>
            <a:pPr algn="ctr"/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Kauf-Link zum Händler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Produkt-Video ansehen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„Gut zu wissen“ lesen</a:t>
            </a:r>
            <a:b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(Theoretischer Hintergrund, Basis sind die Bücher „Die Kunst, jung zu bleiben“)</a:t>
            </a:r>
            <a:b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114426" y="4657724"/>
            <a:ext cx="3076574" cy="120967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Händler / Produkt-Anbieter</a:t>
            </a:r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848350" y="4286248"/>
            <a:ext cx="5429250" cy="1952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de-DE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EthnoHealth</a:t>
            </a:r>
            <a:endParaRPr lang="de-DE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BEMER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(Human und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Horse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 algn="ctr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Juice Plus</a:t>
            </a:r>
          </a:p>
          <a:p>
            <a:pPr marL="285750" indent="-285750" algn="ctr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Strahlenfrei wohnen</a:t>
            </a:r>
          </a:p>
          <a:p>
            <a:pPr marL="285750" indent="-285750" algn="ctr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Wasser-Matrix</a:t>
            </a:r>
          </a:p>
          <a:p>
            <a:pPr marL="285750" indent="-285750" algn="ctr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ROOT</a:t>
            </a:r>
          </a:p>
          <a:p>
            <a:pPr marL="285750" indent="-285750" algn="ctr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Amazon</a:t>
            </a: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Gerade Verbindung mit Pfeil 7"/>
          <p:cNvCxnSpPr>
            <a:stCxn id="3" idx="3"/>
          </p:cNvCxnSpPr>
          <p:nvPr/>
        </p:nvCxnSpPr>
        <p:spPr>
          <a:xfrm>
            <a:off x="4191000" y="2909887"/>
            <a:ext cx="16573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5" idx="3"/>
          </p:cNvCxnSpPr>
          <p:nvPr/>
        </p:nvCxnSpPr>
        <p:spPr>
          <a:xfrm flipV="1">
            <a:off x="4191000" y="5262561"/>
            <a:ext cx="165735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45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405187" y="2674947"/>
            <a:ext cx="538162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[Bitte </a:t>
            </a:r>
            <a:r>
              <a:rPr lang="de-DE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 „Learning Shop“ </a:t>
            </a:r>
            <a:r>
              <a:rPr lang="de-DE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 Menü einbauen: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de-DE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Hinter Menü-Punkt „</a:t>
            </a:r>
            <a:r>
              <a:rPr lang="de-DE" b="1" dirty="0" err="1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de-DE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dirty="0" err="1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dirty="0" err="1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de-DE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?“ (neu) die 2 folgenden Folien]</a:t>
            </a:r>
          </a:p>
          <a:p>
            <a:pPr algn="ctr"/>
            <a:endParaRPr lang="de-DE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de-DE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Lern- und Kauf-Prozess </a:t>
            </a:r>
            <a:r>
              <a:rPr lang="de-DE" sz="20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de-DE" sz="20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363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gerundetes Rechteck 2"/>
          <p:cNvSpPr/>
          <p:nvPr/>
        </p:nvSpPr>
        <p:spPr>
          <a:xfrm>
            <a:off x="552451" y="135730"/>
            <a:ext cx="11182349" cy="103822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Lern- und Kauf-Prozess </a:t>
            </a:r>
            <a:br>
              <a:rPr lang="de-DE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de-D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 „Learning Shop“</a:t>
            </a:r>
            <a:endParaRPr lang="de-DE" sz="2000" dirty="0">
              <a:solidFill>
                <a:schemeClr val="bg1"/>
              </a:solidFill>
              <a:effectLst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52451" y="1419226"/>
            <a:ext cx="4429125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Unsere Produkt-Hinweise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basieren auf den theoretischen Grundlagen, die wir in unseren Büchern im 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MyHealthy.plus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-Gesundheits-Konzept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zusammengefasst haben. </a:t>
            </a:r>
          </a:p>
          <a:p>
            <a:pPr algn="ctr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5791199" y="1413271"/>
            <a:ext cx="6019801" cy="19109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Bitte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verstehen Sie die getroffene Produkt-Auswahl als „Buffet“.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Jeder Mensch reagiert auf bestimmte Produkte anders. Sie müssen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IHRE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Wohlfühl-Produkte finden. </a:t>
            </a:r>
          </a:p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Berücksichtigen Sie dabei zunächst Ihre Vorlieben. Und setzen Sie an den Ihnen bekannten „Baustellen“ an.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791199" y="3571875"/>
            <a:ext cx="6019800" cy="31527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Lesen Sie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bitte die Informationen  „Gut zu wissen“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und hören Sie – wenn vorhanden- das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Produkt-Video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. Gehen Sie danach bitte per Link auf die Händler bzw.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Produkt-Anbieter-Plattform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. Dort gibt es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weitere Produkt-Informationen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. Hier können Sie den  Kaufprozess durchführen. Auf unserer Plattform kommt kein Vertragsverhältnis zustande. Wir sind ausschließlich Vermittler. </a:t>
            </a:r>
          </a:p>
          <a:p>
            <a:pPr algn="ctr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Gerade Verbindung mit Pfeil 9"/>
          <p:cNvCxnSpPr/>
          <p:nvPr/>
        </p:nvCxnSpPr>
        <p:spPr>
          <a:xfrm flipH="1">
            <a:off x="8648700" y="3324226"/>
            <a:ext cx="5955" cy="247649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hteck 27"/>
          <p:cNvSpPr/>
          <p:nvPr/>
        </p:nvSpPr>
        <p:spPr>
          <a:xfrm>
            <a:off x="542926" y="3395665"/>
            <a:ext cx="4438650" cy="33289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Kauf bei</a:t>
            </a:r>
          </a:p>
          <a:p>
            <a:pPr marL="342900" indent="-342900" algn="ctr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EthnoHealth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Juice Plus</a:t>
            </a:r>
          </a:p>
          <a:p>
            <a:pPr marL="342900" indent="-342900" algn="ctr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Strahlenfrei wohnen</a:t>
            </a:r>
          </a:p>
          <a:p>
            <a:pPr marL="342900" indent="-342900" algn="ctr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ROOT</a:t>
            </a:r>
          </a:p>
          <a:p>
            <a:pPr marL="342900" indent="-342900" algn="ctr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Amazon</a:t>
            </a:r>
          </a:p>
          <a:p>
            <a:pPr algn="ctr">
              <a:spcBef>
                <a:spcPts val="300"/>
              </a:spcBef>
              <a:buSzPts val="1600"/>
            </a:pPr>
            <a:r>
              <a:rPr lang="de-DE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Oder</a:t>
            </a:r>
            <a:r>
              <a:rPr lang="de-DE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Kontakt-Formular </a:t>
            </a:r>
            <a:r>
              <a:rPr lang="de-DE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nutzen, insbesondere bei</a:t>
            </a:r>
          </a:p>
          <a:p>
            <a:pPr marL="347472" indent="-347472" algn="ctr">
              <a:spcBef>
                <a:spcPts val="300"/>
              </a:spcBef>
              <a:buSzPts val="1600"/>
              <a:buFont typeface="Wingdings" panose="05000000000000000000" pitchFamily="2" charset="2"/>
              <a:buChar char="§"/>
            </a:pPr>
            <a:r>
              <a:rPr lang="de-DE" sz="16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BEMER und</a:t>
            </a:r>
          </a:p>
          <a:p>
            <a:pPr marL="347472" indent="-347472" algn="ctr">
              <a:spcBef>
                <a:spcPts val="300"/>
              </a:spcBef>
              <a:buSzPts val="1600"/>
              <a:buFont typeface="Wingdings" panose="05000000000000000000" pitchFamily="2" charset="2"/>
              <a:buChar char="§"/>
            </a:pPr>
            <a:r>
              <a:rPr lang="de-DE" sz="16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Wasser-Matrix</a:t>
            </a:r>
          </a:p>
          <a:p>
            <a:pPr algn="ctr">
              <a:spcBef>
                <a:spcPts val="300"/>
              </a:spcBef>
              <a:buSzPts val="1600"/>
            </a:pPr>
            <a:r>
              <a:rPr lang="de-DE" sz="20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sind immer behilflich !</a:t>
            </a:r>
            <a:endParaRPr lang="de-DE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spcBef>
                <a:spcPts val="300"/>
              </a:spcBef>
              <a:buFont typeface="Wingdings" panose="05000000000000000000" pitchFamily="2" charset="2"/>
              <a:buChar char="§"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spcBef>
                <a:spcPts val="300"/>
              </a:spcBef>
              <a:buFont typeface="Wingdings" panose="05000000000000000000" pitchFamily="2" charset="2"/>
              <a:buChar char="§"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3" name="Gerade Verbindung mit Pfeil 52"/>
          <p:cNvCxnSpPr>
            <a:stCxn id="8" idx="1"/>
          </p:cNvCxnSpPr>
          <p:nvPr/>
        </p:nvCxnSpPr>
        <p:spPr>
          <a:xfrm flipH="1">
            <a:off x="4981576" y="5148263"/>
            <a:ext cx="8096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/>
          <p:nvPr/>
        </p:nvCxnSpPr>
        <p:spPr>
          <a:xfrm>
            <a:off x="4981576" y="2436769"/>
            <a:ext cx="809624" cy="312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21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905125" y="2571750"/>
            <a:ext cx="542925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Neuer Menü-Punkt </a:t>
            </a:r>
            <a:r>
              <a:rPr lang="de-DE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beim „Learning Shop“ </a:t>
            </a:r>
            <a:r>
              <a:rPr lang="de-DE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(hinter „</a:t>
            </a:r>
            <a:r>
              <a:rPr lang="de-DE" b="1" dirty="0">
                <a:solidFill>
                  <a:srgbClr val="ED7D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Lern- und Kauf-Prozess </a:t>
            </a:r>
            <a:r>
              <a:rPr lang="de-DE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neu)</a:t>
            </a:r>
            <a:r>
              <a:rPr lang="de-DE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b="1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„Gesund an Leib und Finanzen“</a:t>
            </a:r>
            <a:endParaRPr lang="de-DE" sz="20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82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</Words>
  <Application>Microsoft Office PowerPoint</Application>
  <PresentationFormat>Benutzerdefiniert</PresentationFormat>
  <Paragraphs>100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Heinz Wings</dc:creator>
  <cp:lastModifiedBy>Sören Brechtel</cp:lastModifiedBy>
  <cp:revision>52</cp:revision>
  <dcterms:created xsi:type="dcterms:W3CDTF">2021-04-22T08:59:09Z</dcterms:created>
  <dcterms:modified xsi:type="dcterms:W3CDTF">2021-04-23T09:00:39Z</dcterms:modified>
</cp:coreProperties>
</file>